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12192000"/>
  <p:embeddedFontLst>
    <p:embeddedFont>
      <p:font typeface="微软雅黑" panose="020B0503020204020204" pitchFamily="34" charset="-122"/>
      <p:regular r:id="rId21"/>
      <p:bold r:id="rId22"/>
    </p:embeddedFont>
    <p:embeddedFont>
      <p:font typeface="MiSans" panose="020B0604020202020204" charset="-122"/>
      <p:regular r:id="rId23"/>
    </p:embeddedFont>
    <p:embeddedFont>
      <p:font typeface="Noto Sans SC" panose="020B0604020202020204" charset="-128"/>
      <p:regular r:id="rId24"/>
    </p:embeddedFont>
    <p:embeddedFont>
      <p:font typeface="Microsoft Himalaya" panose="01010100010101010101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9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29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/>
          <p:cNvPicPr>
            <a:picLocks noChangeAspect="1"/>
          </p:cNvPicPr>
          <p:nvPr/>
        </p:nvPicPr>
        <p:blipFill>
          <a:blip r:embed="rId3"/>
          <a:srcRect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2952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Radiology AI Pro: AI-Powered Healthcare Revolution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254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Intelligent Hospital Recommendation System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8636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Coverage in Gulbarga (Kalaburagi)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524000"/>
            <a:ext cx="7721600" cy="5080000"/>
          </a:xfrm>
          <a:custGeom>
            <a:avLst/>
            <a:gdLst/>
            <a:ahLst/>
            <a:cxnLst/>
            <a:rect l="l" t="t" r="r" b="b"/>
            <a:pathLst>
              <a:path w="7721600" h="5080000">
                <a:moveTo>
                  <a:pt x="101600" y="0"/>
                </a:moveTo>
                <a:lnTo>
                  <a:pt x="7620000" y="0"/>
                </a:lnTo>
                <a:cubicBezTo>
                  <a:pt x="7676075" y="0"/>
                  <a:pt x="7721600" y="45525"/>
                  <a:pt x="7721600" y="101600"/>
                </a:cubicBezTo>
                <a:lnTo>
                  <a:pt x="7721600" y="4978400"/>
                </a:lnTo>
                <a:cubicBezTo>
                  <a:pt x="7721600" y="5034475"/>
                  <a:pt x="7676075" y="5080000"/>
                  <a:pt x="76200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561975" y="2069942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61938" y="0"/>
                </a:moveTo>
                <a:cubicBezTo>
                  <a:pt x="261938" y="-13171"/>
                  <a:pt x="251296" y="-23812"/>
                  <a:pt x="238125" y="-23812"/>
                </a:cubicBezTo>
                <a:cubicBezTo>
                  <a:pt x="224954" y="-23812"/>
                  <a:pt x="214313" y="-13171"/>
                  <a:pt x="214313" y="0"/>
                </a:cubicBezTo>
                <a:lnTo>
                  <a:pt x="214313" y="47625"/>
                </a:lnTo>
                <a:lnTo>
                  <a:pt x="142875" y="47625"/>
                </a:lnTo>
                <a:cubicBezTo>
                  <a:pt x="103436" y="47625"/>
                  <a:pt x="71438" y="79623"/>
                  <a:pt x="71438" y="119063"/>
                </a:cubicBezTo>
                <a:lnTo>
                  <a:pt x="71438" y="285750"/>
                </a:lnTo>
                <a:cubicBezTo>
                  <a:pt x="71438" y="325189"/>
                  <a:pt x="103436" y="357188"/>
                  <a:pt x="142875" y="357188"/>
                </a:cubicBezTo>
                <a:lnTo>
                  <a:pt x="333375" y="357188"/>
                </a:lnTo>
                <a:cubicBezTo>
                  <a:pt x="372814" y="357188"/>
                  <a:pt x="404813" y="325189"/>
                  <a:pt x="404813" y="285750"/>
                </a:cubicBezTo>
                <a:lnTo>
                  <a:pt x="404813" y="119063"/>
                </a:lnTo>
                <a:cubicBezTo>
                  <a:pt x="404813" y="79623"/>
                  <a:pt x="372814" y="47625"/>
                  <a:pt x="333375" y="47625"/>
                </a:cubicBezTo>
                <a:lnTo>
                  <a:pt x="261938" y="47625"/>
                </a:lnTo>
                <a:lnTo>
                  <a:pt x="261938" y="0"/>
                </a:lnTo>
                <a:close/>
                <a:moveTo>
                  <a:pt x="119063" y="273844"/>
                </a:moveTo>
                <a:cubicBezTo>
                  <a:pt x="119063" y="263947"/>
                  <a:pt x="127025" y="255984"/>
                  <a:pt x="136922" y="255984"/>
                </a:cubicBezTo>
                <a:lnTo>
                  <a:pt x="160734" y="255984"/>
                </a:lnTo>
                <a:cubicBezTo>
                  <a:pt x="170631" y="255984"/>
                  <a:pt x="178594" y="263947"/>
                  <a:pt x="178594" y="273844"/>
                </a:cubicBezTo>
                <a:cubicBezTo>
                  <a:pt x="178594" y="283741"/>
                  <a:pt x="170631" y="291703"/>
                  <a:pt x="160734" y="291703"/>
                </a:cubicBezTo>
                <a:lnTo>
                  <a:pt x="136922" y="291703"/>
                </a:lnTo>
                <a:cubicBezTo>
                  <a:pt x="127025" y="291703"/>
                  <a:pt x="119063" y="283741"/>
                  <a:pt x="119063" y="273844"/>
                </a:cubicBezTo>
                <a:close/>
                <a:moveTo>
                  <a:pt x="208359" y="273844"/>
                </a:moveTo>
                <a:cubicBezTo>
                  <a:pt x="208359" y="263947"/>
                  <a:pt x="216322" y="255984"/>
                  <a:pt x="226219" y="255984"/>
                </a:cubicBezTo>
                <a:lnTo>
                  <a:pt x="250031" y="255984"/>
                </a:lnTo>
                <a:cubicBezTo>
                  <a:pt x="259928" y="255984"/>
                  <a:pt x="267891" y="263947"/>
                  <a:pt x="267891" y="273844"/>
                </a:cubicBezTo>
                <a:cubicBezTo>
                  <a:pt x="267891" y="283741"/>
                  <a:pt x="259928" y="291703"/>
                  <a:pt x="250031" y="291703"/>
                </a:cubicBezTo>
                <a:lnTo>
                  <a:pt x="226219" y="291703"/>
                </a:lnTo>
                <a:cubicBezTo>
                  <a:pt x="216322" y="291703"/>
                  <a:pt x="208359" y="283741"/>
                  <a:pt x="208359" y="273844"/>
                </a:cubicBezTo>
                <a:close/>
                <a:moveTo>
                  <a:pt x="297656" y="273844"/>
                </a:moveTo>
                <a:cubicBezTo>
                  <a:pt x="297656" y="263947"/>
                  <a:pt x="305619" y="255984"/>
                  <a:pt x="315516" y="255984"/>
                </a:cubicBezTo>
                <a:lnTo>
                  <a:pt x="339328" y="255984"/>
                </a:lnTo>
                <a:cubicBezTo>
                  <a:pt x="349225" y="255984"/>
                  <a:pt x="357188" y="263947"/>
                  <a:pt x="357188" y="273844"/>
                </a:cubicBezTo>
                <a:cubicBezTo>
                  <a:pt x="357188" y="283741"/>
                  <a:pt x="349225" y="291703"/>
                  <a:pt x="339328" y="291703"/>
                </a:cubicBezTo>
                <a:lnTo>
                  <a:pt x="315516" y="291703"/>
                </a:lnTo>
                <a:cubicBezTo>
                  <a:pt x="305619" y="291703"/>
                  <a:pt x="297656" y="283741"/>
                  <a:pt x="297656" y="273844"/>
                </a:cubicBezTo>
                <a:close/>
                <a:moveTo>
                  <a:pt x="166688" y="130969"/>
                </a:moveTo>
                <a:cubicBezTo>
                  <a:pt x="186401" y="130969"/>
                  <a:pt x="202406" y="146974"/>
                  <a:pt x="202406" y="166688"/>
                </a:cubicBezTo>
                <a:cubicBezTo>
                  <a:pt x="202406" y="186401"/>
                  <a:pt x="186401" y="202406"/>
                  <a:pt x="166688" y="202406"/>
                </a:cubicBezTo>
                <a:cubicBezTo>
                  <a:pt x="146974" y="202406"/>
                  <a:pt x="130969" y="186401"/>
                  <a:pt x="130969" y="166688"/>
                </a:cubicBezTo>
                <a:cubicBezTo>
                  <a:pt x="130969" y="146974"/>
                  <a:pt x="146974" y="130969"/>
                  <a:pt x="166688" y="130969"/>
                </a:cubicBezTo>
                <a:close/>
                <a:moveTo>
                  <a:pt x="273844" y="166688"/>
                </a:moveTo>
                <a:cubicBezTo>
                  <a:pt x="273844" y="146974"/>
                  <a:pt x="289849" y="130969"/>
                  <a:pt x="309563" y="130969"/>
                </a:cubicBezTo>
                <a:cubicBezTo>
                  <a:pt x="329276" y="130969"/>
                  <a:pt x="345281" y="146974"/>
                  <a:pt x="345281" y="166688"/>
                </a:cubicBezTo>
                <a:cubicBezTo>
                  <a:pt x="345281" y="186401"/>
                  <a:pt x="329276" y="202406"/>
                  <a:pt x="309563" y="202406"/>
                </a:cubicBezTo>
                <a:cubicBezTo>
                  <a:pt x="289849" y="202406"/>
                  <a:pt x="273844" y="186401"/>
                  <a:pt x="273844" y="166688"/>
                </a:cubicBezTo>
                <a:close/>
                <a:moveTo>
                  <a:pt x="47625" y="166688"/>
                </a:moveTo>
                <a:cubicBezTo>
                  <a:pt x="47625" y="153516"/>
                  <a:pt x="36984" y="142875"/>
                  <a:pt x="23812" y="142875"/>
                </a:cubicBezTo>
                <a:cubicBezTo>
                  <a:pt x="10641" y="142875"/>
                  <a:pt x="0" y="153516"/>
                  <a:pt x="0" y="166688"/>
                </a:cubicBezTo>
                <a:lnTo>
                  <a:pt x="0" y="238125"/>
                </a:lnTo>
                <a:cubicBezTo>
                  <a:pt x="0" y="251296"/>
                  <a:pt x="10641" y="261938"/>
                  <a:pt x="23812" y="261938"/>
                </a:cubicBezTo>
                <a:cubicBezTo>
                  <a:pt x="36984" y="261938"/>
                  <a:pt x="47625" y="251296"/>
                  <a:pt x="47625" y="238125"/>
                </a:cubicBezTo>
                <a:lnTo>
                  <a:pt x="47625" y="166688"/>
                </a:lnTo>
                <a:close/>
                <a:moveTo>
                  <a:pt x="452438" y="142875"/>
                </a:moveTo>
                <a:cubicBezTo>
                  <a:pt x="439266" y="142875"/>
                  <a:pt x="428625" y="153516"/>
                  <a:pt x="428625" y="166688"/>
                </a:cubicBezTo>
                <a:lnTo>
                  <a:pt x="428625" y="238125"/>
                </a:lnTo>
                <a:cubicBezTo>
                  <a:pt x="428625" y="251296"/>
                  <a:pt x="439266" y="261938"/>
                  <a:pt x="452438" y="261938"/>
                </a:cubicBezTo>
                <a:cubicBezTo>
                  <a:pt x="465609" y="261938"/>
                  <a:pt x="476250" y="251296"/>
                  <a:pt x="476250" y="238125"/>
                </a:cubicBezTo>
                <a:lnTo>
                  <a:pt x="476250" y="166688"/>
                </a:lnTo>
                <a:cubicBezTo>
                  <a:pt x="476250" y="153516"/>
                  <a:pt x="465609" y="142875"/>
                  <a:pt x="452438" y="142875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238250" y="2057400"/>
            <a:ext cx="270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Capabilities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2616042"/>
            <a:ext cx="7112000" cy="345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Report Analysis: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Extracts condition, severity, urgency from medical reports.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Matching: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Recommends top 3-4 hospitals based on condition, budget, and equipment.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Transparency: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Detailed breakdowns (consultation, diagnostics, treatment, total).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 Profiles: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Ratings, specialties, equipment, success rates, contact info.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Download Reports: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PDF with all recommendations and cost comparisons.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1788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688705" y="2082800"/>
            <a:ext cx="274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Government Hospitals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02800" y="2540000"/>
            <a:ext cx="71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161780" y="3149600"/>
            <a:ext cx="179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Free/Minimal Cost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8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770779" y="4724400"/>
            <a:ext cx="2578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Private &amp; Specialized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62135" y="5181600"/>
            <a:ext cx="1193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30+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899208" y="5791200"/>
            <a:ext cx="2324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Multispecialty &amp; Centers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254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Patient Journey: From Report to Hospital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63600" y="3263900"/>
            <a:ext cx="10464800" cy="25400"/>
          </a:xfrm>
          <a:custGeom>
            <a:avLst/>
            <a:gdLst/>
            <a:ahLst/>
            <a:cxnLst/>
            <a:rect l="l" t="t" r="r" b="b"/>
            <a:pathLst>
              <a:path w="10464800" h="25400">
                <a:moveTo>
                  <a:pt x="0" y="0"/>
                </a:moveTo>
                <a:lnTo>
                  <a:pt x="10464800" y="0"/>
                </a:lnTo>
                <a:lnTo>
                  <a:pt x="10464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EAE9A">
              <a:alpha val="5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007428" y="279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07428" y="2794000"/>
            <a:ext cx="609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03580" y="35052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 PDF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920841" y="279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2920841" y="2794000"/>
            <a:ext cx="609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623026" y="3505200"/>
            <a:ext cx="120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Patient Info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834255" y="279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4834255" y="2794000"/>
            <a:ext cx="609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63110" y="35052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Analysis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747669" y="279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747669" y="2794000"/>
            <a:ext cx="609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66339" y="3505200"/>
            <a:ext cx="157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Matching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61083" y="279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661083" y="2794000"/>
            <a:ext cx="609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061960" y="3505200"/>
            <a:ext cx="180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Recommendations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574496" y="279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10574496" y="2794000"/>
            <a:ext cx="609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029190" y="3505200"/>
            <a:ext cx="170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Download Report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254000" y="5791200"/>
            <a:ext cx="5740400" cy="812800"/>
          </a:xfrm>
          <a:custGeom>
            <a:avLst/>
            <a:gdLst/>
            <a:ahLst/>
            <a:cxnLst/>
            <a:rect l="l" t="t" r="r" b="b"/>
            <a:pathLst>
              <a:path w="5740400" h="8128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711200"/>
                </a:lnTo>
                <a:cubicBezTo>
                  <a:pt x="5740400" y="767275"/>
                  <a:pt x="5694875" y="812800"/>
                  <a:pt x="56388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406400" y="5943600"/>
            <a:ext cx="543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Analysis: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Extracts report type, region, findings, severity, and urgency.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197600" y="5791200"/>
            <a:ext cx="5740400" cy="812800"/>
          </a:xfrm>
          <a:custGeom>
            <a:avLst/>
            <a:gdLst/>
            <a:ahLst/>
            <a:cxnLst/>
            <a:rect l="l" t="t" r="r" b="b"/>
            <a:pathLst>
              <a:path w="5740400" h="8128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711200"/>
                </a:lnTo>
                <a:cubicBezTo>
                  <a:pt x="5740400" y="767275"/>
                  <a:pt x="5694875" y="812800"/>
                  <a:pt x="56388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6350000" y="5943600"/>
            <a:ext cx="543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Recommendations: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Top 3-4 hospitals with justification, costs, and contact.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Hospital Options &amp; Technology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254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Inclusive Healthcare for All Budgets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066800"/>
            <a:ext cx="5689600" cy="5537200"/>
          </a:xfrm>
          <a:custGeom>
            <a:avLst/>
            <a:gdLst/>
            <a:ahLst/>
            <a:cxnLst/>
            <a:rect l="l" t="t" r="r" b="b"/>
            <a:pathLst>
              <a:path w="5689600" h="5537200">
                <a:moveTo>
                  <a:pt x="101608" y="0"/>
                </a:moveTo>
                <a:lnTo>
                  <a:pt x="5587992" y="0"/>
                </a:lnTo>
                <a:cubicBezTo>
                  <a:pt x="5644109" y="0"/>
                  <a:pt x="5689600" y="45491"/>
                  <a:pt x="5689600" y="101608"/>
                </a:cubicBezTo>
                <a:lnTo>
                  <a:pt x="5689600" y="5435592"/>
                </a:lnTo>
                <a:cubicBezTo>
                  <a:pt x="5689600" y="5491709"/>
                  <a:pt x="5644109" y="5537200"/>
                  <a:pt x="5587992" y="5537200"/>
                </a:cubicBezTo>
                <a:lnTo>
                  <a:pt x="101608" y="5537200"/>
                </a:lnTo>
                <a:cubicBezTo>
                  <a:pt x="45491" y="5537200"/>
                  <a:pt x="0" y="5491709"/>
                  <a:pt x="0" y="54355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58800" y="1371600"/>
            <a:ext cx="50800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Government Hospitals (Free/Minimal Cost)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58800" y="2336484"/>
            <a:ext cx="0" cy="812800"/>
          </a:xfrm>
          <a:prstGeom prst="line">
            <a:avLst/>
          </a:prstGeom>
          <a:noFill/>
          <a:ln w="50800">
            <a:solidFill>
              <a:srgbClr val="6B8E6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62000" y="2336484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GIMS Hospital ⭐ 4.9/5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62000" y="2641284"/>
            <a:ext cx="4876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specialties, Latest MRI, 128-slice CT. </a:t>
            </a:r>
            <a:r>
              <a:rPr lang="en-US" sz="1400" dirty="0">
                <a:solidFill>
                  <a:srgbClr val="4A4A4A"/>
                </a:solidFill>
                <a:highlight>
                  <a:srgbClr val="C89F83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₹0-1,500 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Best for critical cases.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8800" y="3301684"/>
            <a:ext cx="0" cy="812800"/>
          </a:xfrm>
          <a:prstGeom prst="line">
            <a:avLst/>
          </a:prstGeom>
          <a:noFill/>
          <a:ln w="50800">
            <a:solidFill>
              <a:srgbClr val="6B8E67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62000" y="3301684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ESIC Hospital ⭐ 4.8/5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2000" y="3606484"/>
            <a:ext cx="4876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specialties, 24/7 emergency, ICU. </a:t>
            </a:r>
            <a:r>
              <a:rPr lang="en-US" sz="1400" dirty="0">
                <a:solidFill>
                  <a:srgbClr val="4A4A4A"/>
                </a:solidFill>
                <a:highlight>
                  <a:srgbClr val="C89F83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FREE 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ESIC members.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48400" y="1066800"/>
            <a:ext cx="5689600" cy="5537200"/>
          </a:xfrm>
          <a:custGeom>
            <a:avLst/>
            <a:gdLst/>
            <a:ahLst/>
            <a:cxnLst/>
            <a:rect l="l" t="t" r="r" b="b"/>
            <a:pathLst>
              <a:path w="5689600" h="5537200">
                <a:moveTo>
                  <a:pt x="101608" y="0"/>
                </a:moveTo>
                <a:lnTo>
                  <a:pt x="5587992" y="0"/>
                </a:lnTo>
                <a:cubicBezTo>
                  <a:pt x="5644109" y="0"/>
                  <a:pt x="5689600" y="45491"/>
                  <a:pt x="5689600" y="101608"/>
                </a:cubicBezTo>
                <a:lnTo>
                  <a:pt x="5689600" y="5435592"/>
                </a:lnTo>
                <a:cubicBezTo>
                  <a:pt x="5689600" y="5491709"/>
                  <a:pt x="5644109" y="5537200"/>
                  <a:pt x="5587992" y="5537200"/>
                </a:cubicBezTo>
                <a:lnTo>
                  <a:pt x="101608" y="5537200"/>
                </a:lnTo>
                <a:cubicBezTo>
                  <a:pt x="45491" y="5537200"/>
                  <a:pt x="0" y="5491709"/>
                  <a:pt x="0" y="54355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553200" y="1371600"/>
            <a:ext cx="538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Private &amp; Specialized Centers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553200" y="1930242"/>
            <a:ext cx="0" cy="812800"/>
          </a:xfrm>
          <a:prstGeom prst="line">
            <a:avLst/>
          </a:prstGeom>
          <a:noFill/>
          <a:ln w="50800">
            <a:solidFill>
              <a:srgbClr val="8A9B9C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756400" y="1930242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 Care Multi-Speciality ⭐ 5.0/5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756400" y="2235042"/>
            <a:ext cx="4876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Neurology, Cardiology, Advanced ICU. Success Rate: 97%. Cashless available.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553200" y="2895442"/>
            <a:ext cx="0" cy="812800"/>
          </a:xfrm>
          <a:prstGeom prst="line">
            <a:avLst/>
          </a:prstGeom>
          <a:noFill/>
          <a:ln w="50800">
            <a:solidFill>
              <a:srgbClr val="8A9B9C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756400" y="2895442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Nisty Heart Centre ⭐ 4.6/5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756400" y="3200242"/>
            <a:ext cx="4876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Cardiac specialty, Cath Lab. #1 choice for heart conditions.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254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Technology Stack &amp; Real-World Impact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066800"/>
            <a:ext cx="5689600" cy="5537200"/>
          </a:xfrm>
          <a:custGeom>
            <a:avLst/>
            <a:gdLst/>
            <a:ahLst/>
            <a:cxnLst/>
            <a:rect l="l" t="t" r="r" b="b"/>
            <a:pathLst>
              <a:path w="5689600" h="5537200">
                <a:moveTo>
                  <a:pt x="101608" y="0"/>
                </a:moveTo>
                <a:lnTo>
                  <a:pt x="5587992" y="0"/>
                </a:lnTo>
                <a:cubicBezTo>
                  <a:pt x="5644109" y="0"/>
                  <a:pt x="5689600" y="45491"/>
                  <a:pt x="5689600" y="101608"/>
                </a:cubicBezTo>
                <a:lnTo>
                  <a:pt x="5689600" y="5435592"/>
                </a:lnTo>
                <a:cubicBezTo>
                  <a:pt x="5689600" y="5491709"/>
                  <a:pt x="5644109" y="5537200"/>
                  <a:pt x="5587992" y="5537200"/>
                </a:cubicBezTo>
                <a:lnTo>
                  <a:pt x="101608" y="5537200"/>
                </a:lnTo>
                <a:cubicBezTo>
                  <a:pt x="45491" y="5537200"/>
                  <a:pt x="0" y="5491709"/>
                  <a:pt x="0" y="54355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558800" y="1422242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92200" y="1371600"/>
            <a:ext cx="4851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Technology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1930245"/>
            <a:ext cx="508000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Engine: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Google Gemini 2.0 Flash Experimental (multimodal AI)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Framework: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Streamlit (Python), PIL, PyPDF2, ReportLab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35+ hospital profiles, treatment costs, ratings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Cloud-based, 24/7 access, mobile-responsive, secure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1066800"/>
            <a:ext cx="5689600" cy="5537200"/>
          </a:xfrm>
          <a:custGeom>
            <a:avLst/>
            <a:gdLst/>
            <a:ahLst/>
            <a:cxnLst/>
            <a:rect l="l" t="t" r="r" b="b"/>
            <a:pathLst>
              <a:path w="5689600" h="5537200">
                <a:moveTo>
                  <a:pt x="101608" y="0"/>
                </a:moveTo>
                <a:lnTo>
                  <a:pt x="5587992" y="0"/>
                </a:lnTo>
                <a:cubicBezTo>
                  <a:pt x="5644109" y="0"/>
                  <a:pt x="5689600" y="45491"/>
                  <a:pt x="5689600" y="101608"/>
                </a:cubicBezTo>
                <a:lnTo>
                  <a:pt x="5689600" y="5435592"/>
                </a:lnTo>
                <a:cubicBezTo>
                  <a:pt x="5689600" y="5491709"/>
                  <a:pt x="5644109" y="5537200"/>
                  <a:pt x="5587992" y="5537200"/>
                </a:cubicBezTo>
                <a:lnTo>
                  <a:pt x="101608" y="5537200"/>
                </a:lnTo>
                <a:cubicBezTo>
                  <a:pt x="45491" y="5537200"/>
                  <a:pt x="0" y="5491709"/>
                  <a:pt x="0" y="54355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591300" y="14222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086600" y="1371600"/>
            <a:ext cx="4851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Quantifiable Impact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53200" y="1930245"/>
            <a:ext cx="5080000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 Savings: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24-72h wait cut to </a:t>
            </a:r>
            <a:r>
              <a:rPr lang="en-US" sz="1600" dirty="0">
                <a:solidFill>
                  <a:srgbClr val="4A4A4A"/>
                </a:solidFill>
                <a:highlight>
                  <a:srgbClr val="C89F83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&lt; 1 min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Savings: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>
                <a:solidFill>
                  <a:srgbClr val="4A4A4A"/>
                </a:solidFill>
                <a:highlight>
                  <a:srgbClr val="C89F83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40-80%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savings via optimal hospital selection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Speed: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>
                <a:solidFill>
                  <a:srgbClr val="4A4A4A"/>
                </a:solidFill>
                <a:highlight>
                  <a:srgbClr val="C89F83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50%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faster preliminary assessments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Population: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5+ lakh in Gulbarga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&amp; Conclusion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184400"/>
            <a:ext cx="420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Team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743045"/>
            <a:ext cx="410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Captain: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Mohd Zaheeruddin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149445"/>
            <a:ext cx="410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Vice Captain: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Suman Suhan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3555845"/>
            <a:ext cx="410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Members: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Subiya Mahveen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3962245"/>
            <a:ext cx="410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Members: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Syed Amaan Hussani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368645"/>
            <a:ext cx="410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Members: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Humayun Attar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55173" y="1930400"/>
            <a:ext cx="7683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80573" y="253984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910773" y="2489045"/>
            <a:ext cx="318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Only dual AI platform for diagnosis &amp; hospital matching.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424387" y="253984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754587" y="2489045"/>
            <a:ext cx="318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Reduces diagnostic wait from days to seconds.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580573" y="330184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4910773" y="3251045"/>
            <a:ext cx="318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treatment costs across 15+ local hospitals.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424387" y="330184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754587" y="3251045"/>
            <a:ext cx="3187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Inclusive: promotes free government &amp; quality private care.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580573" y="436864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4910773" y="4317845"/>
            <a:ext cx="318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Powered by advanced Google Gemini 2.0 AI.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424387" y="436864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8754587" y="4317845"/>
            <a:ext cx="318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Freely accessible to all economic segments.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pic>
        <p:nvPicPr>
          <p:cNvPr id="3" name="Image 1" descr="https://kimi-web-img.moonshot.cn/img/images.ctfassets.net/1121aed5e9e02dc0469b69cd40a436e577ce78e3.jpg"/>
          <p:cNvPicPr>
            <a:picLocks noChangeAspect="1"/>
          </p:cNvPicPr>
          <p:nvPr/>
        </p:nvPicPr>
        <p:blipFill>
          <a:blip r:embed="rId4"/>
          <a:srcRect l="21873" r="21873"/>
          <a:stretch/>
        </p:blipFill>
        <p:spPr>
          <a:xfrm>
            <a:off x="5486400" y="903604"/>
            <a:ext cx="1219200" cy="1219200"/>
          </a:xfrm>
          <a:prstGeom prst="roundRect">
            <a:avLst>
              <a:gd name="adj" fmla="val 500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4048760" y="2326004"/>
            <a:ext cx="408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RadiologyAI Pro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621915" y="2935604"/>
            <a:ext cx="694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AI-Powered Medical Imaging &amp; Smart Hospital Finder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714500" y="3596004"/>
            <a:ext cx="8763000" cy="0"/>
          </a:xfrm>
          <a:prstGeom prst="line">
            <a:avLst/>
          </a:prstGeom>
          <a:noFill/>
          <a:ln w="20320">
            <a:solidFill>
              <a:srgbClr val="9EAE9A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1828800" y="3921125"/>
            <a:ext cx="85344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"Democratizing healthcare access in Gulbarga through AI-powered tools that bridge the gap between patients and quality medical care."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714500" y="4968875"/>
            <a:ext cx="8763000" cy="0"/>
          </a:xfrm>
          <a:prstGeom prst="line">
            <a:avLst/>
          </a:prstGeom>
          <a:noFill/>
          <a:ln w="20320">
            <a:solidFill>
              <a:srgbClr val="9EAE9A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4574064" y="5293996"/>
            <a:ext cx="304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Contact: RadiologyAI Pro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514691" y="5649596"/>
            <a:ext cx="316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Powered by Google Gemini AI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/>
          <p:cNvPicPr>
            <a:picLocks noChangeAspect="1"/>
          </p:cNvPicPr>
          <p:nvPr/>
        </p:nvPicPr>
        <p:blipFill>
          <a:blip r:embed="rId3"/>
          <a:srcRect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78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/>
          <p:cNvPicPr>
            <a:picLocks noChangeAspect="1"/>
          </p:cNvPicPr>
          <p:nvPr/>
        </p:nvPicPr>
        <p:blipFill>
          <a:blip r:embed="rId3"/>
          <a:srcRect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7"/>
            <a:ext cx="293611" cy="293361"/>
          </a:xfrm>
          <a:prstGeom prst="triangle">
            <a:avLst/>
          </a:prstGeom>
          <a:solidFill>
            <a:srgbClr val="3A5A6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 rot="5400000">
            <a:off x="6283960" y="2640527"/>
            <a:ext cx="293611" cy="2933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58"/>
            <a:ext cx="293611" cy="293361"/>
          </a:xfrm>
          <a:prstGeom prst="triangle">
            <a:avLst/>
          </a:prstGeom>
          <a:solidFill>
            <a:srgbClr val="F6F4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 rot="5400000">
            <a:off x="6396887" y="2753358"/>
            <a:ext cx="293611" cy="2933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75"/>
            <a:ext cx="293611" cy="293361"/>
          </a:xfrm>
          <a:prstGeom prst="triangle">
            <a:avLst/>
          </a:prstGeom>
          <a:solidFill>
            <a:srgbClr val="3A5A6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 rot="5400000">
            <a:off x="6283960" y="3540275"/>
            <a:ext cx="293611" cy="2933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06"/>
            <a:ext cx="293611" cy="293361"/>
          </a:xfrm>
          <a:prstGeom prst="triangle">
            <a:avLst/>
          </a:prstGeom>
          <a:solidFill>
            <a:srgbClr val="F6F4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 rot="5400000">
            <a:off x="6396887" y="3653106"/>
            <a:ext cx="293611" cy="2933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512242" y="2611438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2155927" y="2639116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Solution Overview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512242" y="351184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2155927" y="3539484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Medical Image Analysis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4411606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4439251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Hospital Finder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770677" y="261175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414362" y="2639399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Hospital Options &amp; Technology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770677" y="3511503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7414362" y="3539147"/>
            <a:ext cx="4469663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&amp; Conclusion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Solution Overview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000" y="1060765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Healthcare Challenges We Solve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81215" y="167026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Systemic issues demanding an AI-driven solution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9904" y="2444270"/>
            <a:ext cx="3759200" cy="1333911"/>
          </a:xfrm>
          <a:custGeom>
            <a:avLst/>
            <a:gdLst/>
            <a:ahLst/>
            <a:cxnLst/>
            <a:rect l="l" t="t" r="r" b="b"/>
            <a:pathLst>
              <a:path w="3759200" h="9652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863603"/>
                </a:lnTo>
                <a:cubicBezTo>
                  <a:pt x="3759200" y="919713"/>
                  <a:pt x="3713713" y="965200"/>
                  <a:pt x="36576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Shape 3"/>
          <p:cNvSpPr/>
          <p:nvPr/>
        </p:nvSpPr>
        <p:spPr>
          <a:xfrm>
            <a:off x="443104" y="26174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ubicBezTo>
                  <a:pt x="0" y="68288"/>
                  <a:pt x="68288" y="0"/>
                  <a:pt x="152400" y="0"/>
                </a:cubicBezTo>
                <a:close/>
                <a:moveTo>
                  <a:pt x="138113" y="71438"/>
                </a:moveTo>
                <a:lnTo>
                  <a:pt x="138113" y="152400"/>
                </a:lnTo>
                <a:cubicBezTo>
                  <a:pt x="138113" y="157163"/>
                  <a:pt x="140494" y="161627"/>
                  <a:pt x="144482" y="164306"/>
                </a:cubicBezTo>
                <a:lnTo>
                  <a:pt x="201632" y="202406"/>
                </a:lnTo>
                <a:cubicBezTo>
                  <a:pt x="208181" y="206812"/>
                  <a:pt x="217051" y="205026"/>
                  <a:pt x="221456" y="198418"/>
                </a:cubicBezTo>
                <a:cubicBezTo>
                  <a:pt x="225862" y="191810"/>
                  <a:pt x="224076" y="182999"/>
                  <a:pt x="217468" y="178594"/>
                </a:cubicBezTo>
                <a:lnTo>
                  <a:pt x="166688" y="144780"/>
                </a:lnTo>
                <a:lnTo>
                  <a:pt x="166688" y="71438"/>
                </a:lnTo>
                <a:cubicBezTo>
                  <a:pt x="166688" y="63520"/>
                  <a:pt x="160318" y="57150"/>
                  <a:pt x="152400" y="57150"/>
                </a:cubicBezTo>
                <a:cubicBezTo>
                  <a:pt x="144482" y="57150"/>
                  <a:pt x="138113" y="63520"/>
                  <a:pt x="138113" y="71438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4"/>
          <p:cNvSpPr/>
          <p:nvPr/>
        </p:nvSpPr>
        <p:spPr>
          <a:xfrm>
            <a:off x="900304" y="2531626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Diagnostic Delays</a:t>
            </a:r>
            <a:endParaRPr lang="en-US" b="1" dirty="0"/>
          </a:p>
        </p:txBody>
      </p:sp>
      <p:sp>
        <p:nvSpPr>
          <p:cNvPr id="8" name="Text 5"/>
          <p:cNvSpPr/>
          <p:nvPr/>
        </p:nvSpPr>
        <p:spPr>
          <a:xfrm>
            <a:off x="887186" y="3098800"/>
            <a:ext cx="303348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4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216400" y="2398831"/>
            <a:ext cx="3759200" cy="1358325"/>
          </a:xfrm>
          <a:custGeom>
            <a:avLst/>
            <a:gdLst/>
            <a:ahLst/>
            <a:cxnLst/>
            <a:rect l="l" t="t" r="r" b="b"/>
            <a:pathLst>
              <a:path w="3759200" h="9652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863603"/>
                </a:lnTo>
                <a:cubicBezTo>
                  <a:pt x="3759200" y="919713"/>
                  <a:pt x="3713713" y="965200"/>
                  <a:pt x="36576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4300205" y="252315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8100" y="38100"/>
                </a:moveTo>
                <a:cubicBezTo>
                  <a:pt x="38100" y="17085"/>
                  <a:pt x="55185" y="0"/>
                  <a:pt x="76200" y="0"/>
                </a:cubicBezTo>
                <a:lnTo>
                  <a:pt x="228600" y="0"/>
                </a:lnTo>
                <a:cubicBezTo>
                  <a:pt x="249615" y="0"/>
                  <a:pt x="266700" y="17085"/>
                  <a:pt x="266700" y="38100"/>
                </a:cubicBezTo>
                <a:lnTo>
                  <a:pt x="266700" y="110311"/>
                </a:lnTo>
                <a:cubicBezTo>
                  <a:pt x="238780" y="121622"/>
                  <a:pt x="219075" y="149007"/>
                  <a:pt x="219075" y="180975"/>
                </a:cubicBezTo>
                <a:cubicBezTo>
                  <a:pt x="219075" y="197465"/>
                  <a:pt x="224314" y="212765"/>
                  <a:pt x="233243" y="225266"/>
                </a:cubicBezTo>
                <a:cubicBezTo>
                  <a:pt x="202585" y="237768"/>
                  <a:pt x="180975" y="267891"/>
                  <a:pt x="180975" y="303074"/>
                </a:cubicBezTo>
                <a:cubicBezTo>
                  <a:pt x="180975" y="303669"/>
                  <a:pt x="180975" y="304205"/>
                  <a:pt x="180975" y="304800"/>
                </a:cubicBezTo>
                <a:lnTo>
                  <a:pt x="76200" y="304800"/>
                </a:lnTo>
                <a:cubicBezTo>
                  <a:pt x="55185" y="304800"/>
                  <a:pt x="38100" y="287715"/>
                  <a:pt x="38100" y="266700"/>
                </a:cubicBezTo>
                <a:lnTo>
                  <a:pt x="38100" y="38100"/>
                </a:lnTo>
                <a:close/>
                <a:moveTo>
                  <a:pt x="123825" y="238125"/>
                </a:moveTo>
                <a:lnTo>
                  <a:pt x="123825" y="276225"/>
                </a:lnTo>
                <a:lnTo>
                  <a:pt x="155615" y="276225"/>
                </a:lnTo>
                <a:cubicBezTo>
                  <a:pt x="159901" y="258723"/>
                  <a:pt x="168295" y="242828"/>
                  <a:pt x="179665" y="229612"/>
                </a:cubicBezTo>
                <a:cubicBezTo>
                  <a:pt x="176034" y="218003"/>
                  <a:pt x="165199" y="209550"/>
                  <a:pt x="152400" y="209550"/>
                </a:cubicBezTo>
                <a:cubicBezTo>
                  <a:pt x="136624" y="209550"/>
                  <a:pt x="123825" y="222349"/>
                  <a:pt x="123825" y="238125"/>
                </a:cubicBezTo>
                <a:close/>
                <a:moveTo>
                  <a:pt x="147638" y="52388"/>
                </a:moveTo>
                <a:cubicBezTo>
                  <a:pt x="142399" y="52388"/>
                  <a:pt x="138113" y="56674"/>
                  <a:pt x="138113" y="61912"/>
                </a:cubicBezTo>
                <a:lnTo>
                  <a:pt x="138113" y="80962"/>
                </a:lnTo>
                <a:lnTo>
                  <a:pt x="119062" y="80962"/>
                </a:lnTo>
                <a:cubicBezTo>
                  <a:pt x="113824" y="80962"/>
                  <a:pt x="109537" y="85249"/>
                  <a:pt x="109537" y="90488"/>
                </a:cubicBezTo>
                <a:lnTo>
                  <a:pt x="109537" y="100013"/>
                </a:lnTo>
                <a:cubicBezTo>
                  <a:pt x="109537" y="105251"/>
                  <a:pt x="113824" y="109537"/>
                  <a:pt x="119062" y="109537"/>
                </a:cubicBezTo>
                <a:lnTo>
                  <a:pt x="138113" y="109537"/>
                </a:lnTo>
                <a:lnTo>
                  <a:pt x="138113" y="128588"/>
                </a:lnTo>
                <a:cubicBezTo>
                  <a:pt x="138113" y="133826"/>
                  <a:pt x="142399" y="138113"/>
                  <a:pt x="147638" y="138113"/>
                </a:cubicBezTo>
                <a:lnTo>
                  <a:pt x="157163" y="138113"/>
                </a:lnTo>
                <a:cubicBezTo>
                  <a:pt x="162401" y="138113"/>
                  <a:pt x="166688" y="133826"/>
                  <a:pt x="166688" y="128588"/>
                </a:cubicBezTo>
                <a:lnTo>
                  <a:pt x="166688" y="109537"/>
                </a:lnTo>
                <a:lnTo>
                  <a:pt x="185738" y="109537"/>
                </a:lnTo>
                <a:cubicBezTo>
                  <a:pt x="190976" y="109537"/>
                  <a:pt x="195263" y="105251"/>
                  <a:pt x="195263" y="100013"/>
                </a:cubicBezTo>
                <a:lnTo>
                  <a:pt x="195263" y="90488"/>
                </a:lnTo>
                <a:cubicBezTo>
                  <a:pt x="195263" y="85249"/>
                  <a:pt x="190976" y="80962"/>
                  <a:pt x="185738" y="80962"/>
                </a:cubicBezTo>
                <a:lnTo>
                  <a:pt x="166688" y="80962"/>
                </a:lnTo>
                <a:lnTo>
                  <a:pt x="166688" y="61912"/>
                </a:lnTo>
                <a:cubicBezTo>
                  <a:pt x="166688" y="56674"/>
                  <a:pt x="162401" y="52388"/>
                  <a:pt x="157163" y="52388"/>
                </a:cubicBezTo>
                <a:lnTo>
                  <a:pt x="147638" y="52388"/>
                </a:lnTo>
                <a:close/>
                <a:moveTo>
                  <a:pt x="247650" y="180975"/>
                </a:moveTo>
                <a:cubicBezTo>
                  <a:pt x="247650" y="154690"/>
                  <a:pt x="268990" y="133350"/>
                  <a:pt x="295275" y="133350"/>
                </a:cubicBezTo>
                <a:cubicBezTo>
                  <a:pt x="321560" y="133350"/>
                  <a:pt x="342900" y="154690"/>
                  <a:pt x="342900" y="180975"/>
                </a:cubicBezTo>
                <a:cubicBezTo>
                  <a:pt x="342900" y="207260"/>
                  <a:pt x="321560" y="228600"/>
                  <a:pt x="295275" y="228600"/>
                </a:cubicBezTo>
                <a:cubicBezTo>
                  <a:pt x="268990" y="228600"/>
                  <a:pt x="247650" y="207260"/>
                  <a:pt x="247650" y="180975"/>
                </a:cubicBezTo>
                <a:close/>
                <a:moveTo>
                  <a:pt x="209550" y="304800"/>
                </a:moveTo>
                <a:cubicBezTo>
                  <a:pt x="209550" y="273248"/>
                  <a:pt x="235148" y="247650"/>
                  <a:pt x="266700" y="247650"/>
                </a:cubicBezTo>
                <a:lnTo>
                  <a:pt x="323850" y="247650"/>
                </a:lnTo>
                <a:cubicBezTo>
                  <a:pt x="355402" y="247650"/>
                  <a:pt x="381000" y="273248"/>
                  <a:pt x="381000" y="304800"/>
                </a:cubicBezTo>
                <a:cubicBezTo>
                  <a:pt x="381000" y="315337"/>
                  <a:pt x="372487" y="323850"/>
                  <a:pt x="361950" y="323850"/>
                </a:cubicBezTo>
                <a:lnTo>
                  <a:pt x="228600" y="323850"/>
                </a:lnTo>
                <a:cubicBezTo>
                  <a:pt x="218063" y="323850"/>
                  <a:pt x="209550" y="315337"/>
                  <a:pt x="209550" y="304800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925820" y="253162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Hospital Selection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953000" y="3200400"/>
            <a:ext cx="322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192896" y="2339694"/>
            <a:ext cx="3759200" cy="1356366"/>
          </a:xfrm>
          <a:custGeom>
            <a:avLst/>
            <a:gdLst/>
            <a:ahLst/>
            <a:cxnLst/>
            <a:rect l="l" t="t" r="r" b="b"/>
            <a:pathLst>
              <a:path w="3759200" h="9652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863603"/>
                </a:lnTo>
                <a:cubicBezTo>
                  <a:pt x="3759200" y="919713"/>
                  <a:pt x="3713713" y="965200"/>
                  <a:pt x="36576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8305101" y="265339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49793"/>
                </a:moveTo>
                <a:lnTo>
                  <a:pt x="0" y="65187"/>
                </a:lnTo>
                <a:cubicBezTo>
                  <a:pt x="0" y="51375"/>
                  <a:pt x="14347" y="42208"/>
                  <a:pt x="27563" y="46137"/>
                </a:cubicBezTo>
                <a:cubicBezTo>
                  <a:pt x="79772" y="61734"/>
                  <a:pt x="116681" y="49411"/>
                  <a:pt x="153829" y="37028"/>
                </a:cubicBezTo>
                <a:cubicBezTo>
                  <a:pt x="192226" y="24229"/>
                  <a:pt x="230862" y="11370"/>
                  <a:pt x="286762" y="29230"/>
                </a:cubicBezTo>
                <a:cubicBezTo>
                  <a:pt x="297775" y="32742"/>
                  <a:pt x="304800" y="43398"/>
                  <a:pt x="304800" y="55007"/>
                </a:cubicBezTo>
                <a:lnTo>
                  <a:pt x="304800" y="239613"/>
                </a:lnTo>
                <a:cubicBezTo>
                  <a:pt x="304800" y="253425"/>
                  <a:pt x="290453" y="262592"/>
                  <a:pt x="277297" y="258663"/>
                </a:cubicBezTo>
                <a:cubicBezTo>
                  <a:pt x="225088" y="243066"/>
                  <a:pt x="188119" y="255389"/>
                  <a:pt x="151031" y="267772"/>
                </a:cubicBezTo>
                <a:cubicBezTo>
                  <a:pt x="112633" y="280571"/>
                  <a:pt x="73997" y="293430"/>
                  <a:pt x="18098" y="275570"/>
                </a:cubicBezTo>
                <a:cubicBezTo>
                  <a:pt x="7084" y="272058"/>
                  <a:pt x="60" y="261402"/>
                  <a:pt x="60" y="249793"/>
                </a:cubicBezTo>
                <a:close/>
                <a:moveTo>
                  <a:pt x="200025" y="152400"/>
                </a:moveTo>
                <a:cubicBezTo>
                  <a:pt x="200025" y="120848"/>
                  <a:pt x="178713" y="95250"/>
                  <a:pt x="152400" y="95250"/>
                </a:cubicBezTo>
                <a:cubicBezTo>
                  <a:pt x="126087" y="95250"/>
                  <a:pt x="104775" y="120848"/>
                  <a:pt x="104775" y="152400"/>
                </a:cubicBezTo>
                <a:cubicBezTo>
                  <a:pt x="104775" y="183952"/>
                  <a:pt x="126087" y="209550"/>
                  <a:pt x="152400" y="209550"/>
                </a:cubicBezTo>
                <a:cubicBezTo>
                  <a:pt x="178713" y="209550"/>
                  <a:pt x="200025" y="183952"/>
                  <a:pt x="200025" y="152400"/>
                </a:cubicBezTo>
                <a:close/>
                <a:moveTo>
                  <a:pt x="71438" y="246221"/>
                </a:moveTo>
                <a:cubicBezTo>
                  <a:pt x="74057" y="246221"/>
                  <a:pt x="76140" y="243959"/>
                  <a:pt x="75724" y="241399"/>
                </a:cubicBezTo>
                <a:cubicBezTo>
                  <a:pt x="72985" y="224850"/>
                  <a:pt x="59650" y="211931"/>
                  <a:pt x="42863" y="209848"/>
                </a:cubicBezTo>
                <a:cubicBezTo>
                  <a:pt x="40243" y="209550"/>
                  <a:pt x="38100" y="211693"/>
                  <a:pt x="38100" y="214313"/>
                </a:cubicBezTo>
                <a:lnTo>
                  <a:pt x="38100" y="238065"/>
                </a:lnTo>
                <a:cubicBezTo>
                  <a:pt x="38100" y="240209"/>
                  <a:pt x="39529" y="242114"/>
                  <a:pt x="41672" y="242649"/>
                </a:cubicBezTo>
                <a:cubicBezTo>
                  <a:pt x="52328" y="245150"/>
                  <a:pt x="62091" y="246281"/>
                  <a:pt x="71438" y="246281"/>
                </a:cubicBezTo>
                <a:close/>
                <a:moveTo>
                  <a:pt x="261045" y="215801"/>
                </a:moveTo>
                <a:cubicBezTo>
                  <a:pt x="264021" y="216277"/>
                  <a:pt x="266700" y="214015"/>
                  <a:pt x="266700" y="211038"/>
                </a:cubicBezTo>
                <a:lnTo>
                  <a:pt x="266700" y="185678"/>
                </a:lnTo>
                <a:cubicBezTo>
                  <a:pt x="266700" y="183059"/>
                  <a:pt x="264557" y="180856"/>
                  <a:pt x="261937" y="181213"/>
                </a:cubicBezTo>
                <a:cubicBezTo>
                  <a:pt x="246936" y="183059"/>
                  <a:pt x="234613" y="193655"/>
                  <a:pt x="230267" y="207764"/>
                </a:cubicBezTo>
                <a:cubicBezTo>
                  <a:pt x="229433" y="210562"/>
                  <a:pt x="231636" y="213181"/>
                  <a:pt x="234553" y="213241"/>
                </a:cubicBezTo>
                <a:cubicBezTo>
                  <a:pt x="243007" y="213479"/>
                  <a:pt x="251817" y="214253"/>
                  <a:pt x="260985" y="215801"/>
                </a:cubicBezTo>
                <a:close/>
                <a:moveTo>
                  <a:pt x="266700" y="90488"/>
                </a:moveTo>
                <a:lnTo>
                  <a:pt x="266700" y="66735"/>
                </a:lnTo>
                <a:cubicBezTo>
                  <a:pt x="266700" y="64591"/>
                  <a:pt x="265212" y="62686"/>
                  <a:pt x="263128" y="62151"/>
                </a:cubicBezTo>
                <a:cubicBezTo>
                  <a:pt x="252472" y="59650"/>
                  <a:pt x="242709" y="58519"/>
                  <a:pt x="233363" y="58519"/>
                </a:cubicBezTo>
                <a:cubicBezTo>
                  <a:pt x="230743" y="58519"/>
                  <a:pt x="228660" y="60781"/>
                  <a:pt x="229076" y="63341"/>
                </a:cubicBezTo>
                <a:cubicBezTo>
                  <a:pt x="231815" y="79891"/>
                  <a:pt x="245150" y="92809"/>
                  <a:pt x="261937" y="94893"/>
                </a:cubicBezTo>
                <a:cubicBezTo>
                  <a:pt x="264557" y="95190"/>
                  <a:pt x="266700" y="93047"/>
                  <a:pt x="266700" y="90428"/>
                </a:cubicBezTo>
                <a:close/>
                <a:moveTo>
                  <a:pt x="74533" y="96976"/>
                </a:moveTo>
                <a:cubicBezTo>
                  <a:pt x="75367" y="94178"/>
                  <a:pt x="73164" y="91559"/>
                  <a:pt x="70247" y="91500"/>
                </a:cubicBezTo>
                <a:cubicBezTo>
                  <a:pt x="61793" y="91261"/>
                  <a:pt x="52983" y="90488"/>
                  <a:pt x="43815" y="88940"/>
                </a:cubicBezTo>
                <a:cubicBezTo>
                  <a:pt x="40838" y="88463"/>
                  <a:pt x="38160" y="90726"/>
                  <a:pt x="38160" y="93702"/>
                </a:cubicBezTo>
                <a:lnTo>
                  <a:pt x="38100" y="119062"/>
                </a:lnTo>
                <a:cubicBezTo>
                  <a:pt x="38100" y="121682"/>
                  <a:pt x="40243" y="123885"/>
                  <a:pt x="42863" y="123527"/>
                </a:cubicBezTo>
                <a:cubicBezTo>
                  <a:pt x="57864" y="121682"/>
                  <a:pt x="70187" y="111085"/>
                  <a:pt x="74533" y="96976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12"/>
          <p:cNvSpPr/>
          <p:nvPr/>
        </p:nvSpPr>
        <p:spPr>
          <a:xfrm>
            <a:off x="8724900" y="2572280"/>
            <a:ext cx="215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Opacity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915400" y="3200400"/>
            <a:ext cx="213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254000" y="3860800"/>
            <a:ext cx="3759200" cy="1214382"/>
          </a:xfrm>
          <a:custGeom>
            <a:avLst/>
            <a:gdLst/>
            <a:ahLst/>
            <a:cxnLst/>
            <a:rect l="l" t="t" r="r" b="b"/>
            <a:pathLst>
              <a:path w="3759200" h="9652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863603"/>
                </a:lnTo>
                <a:cubicBezTo>
                  <a:pt x="3759200" y="919713"/>
                  <a:pt x="3713713" y="965200"/>
                  <a:pt x="36576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Shape 15"/>
          <p:cNvSpPr/>
          <p:nvPr/>
        </p:nvSpPr>
        <p:spPr>
          <a:xfrm>
            <a:off x="426148" y="3935951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40065" y="266700"/>
                </a:lnTo>
                <a:cubicBezTo>
                  <a:pt x="46256" y="288667"/>
                  <a:pt x="66496" y="304800"/>
                  <a:pt x="90488" y="304800"/>
                </a:cubicBezTo>
                <a:cubicBezTo>
                  <a:pt x="114479" y="304800"/>
                  <a:pt x="134660" y="288667"/>
                  <a:pt x="140910" y="266700"/>
                </a:cubicBezTo>
                <a:lnTo>
                  <a:pt x="201990" y="266700"/>
                </a:lnTo>
                <a:cubicBezTo>
                  <a:pt x="208181" y="288667"/>
                  <a:pt x="228421" y="304800"/>
                  <a:pt x="252412" y="304800"/>
                </a:cubicBezTo>
                <a:cubicBezTo>
                  <a:pt x="276404" y="304800"/>
                  <a:pt x="296585" y="288667"/>
                  <a:pt x="302835" y="266700"/>
                </a:cubicBezTo>
                <a:lnTo>
                  <a:pt x="304800" y="266700"/>
                </a:lnTo>
                <a:cubicBezTo>
                  <a:pt x="325815" y="266700"/>
                  <a:pt x="342900" y="249615"/>
                  <a:pt x="342900" y="228600"/>
                </a:cubicBezTo>
                <a:lnTo>
                  <a:pt x="342900" y="141268"/>
                </a:lnTo>
                <a:cubicBezTo>
                  <a:pt x="342900" y="131147"/>
                  <a:pt x="338911" y="121444"/>
                  <a:pt x="331768" y="114300"/>
                </a:cubicBezTo>
                <a:lnTo>
                  <a:pt x="304800" y="87332"/>
                </a:lnTo>
                <a:cubicBezTo>
                  <a:pt x="297656" y="80189"/>
                  <a:pt x="287953" y="76200"/>
                  <a:pt x="277832" y="76200"/>
                </a:cubicBezTo>
                <a:lnTo>
                  <a:pt x="247650" y="76200"/>
                </a:lnTo>
                <a:lnTo>
                  <a:pt x="247650" y="57150"/>
                </a:lnTo>
                <a:cubicBezTo>
                  <a:pt x="247650" y="36135"/>
                  <a:pt x="230565" y="19050"/>
                  <a:pt x="209550" y="19050"/>
                </a:cubicBezTo>
                <a:lnTo>
                  <a:pt x="38100" y="19050"/>
                </a:lnTo>
                <a:close/>
                <a:moveTo>
                  <a:pt x="304800" y="141268"/>
                </a:moveTo>
                <a:lnTo>
                  <a:pt x="304800" y="171450"/>
                </a:lnTo>
                <a:lnTo>
                  <a:pt x="247650" y="171450"/>
                </a:lnTo>
                <a:lnTo>
                  <a:pt x="247650" y="114300"/>
                </a:lnTo>
                <a:lnTo>
                  <a:pt x="277832" y="114300"/>
                </a:lnTo>
                <a:lnTo>
                  <a:pt x="304800" y="141268"/>
                </a:lnTo>
                <a:close/>
                <a:moveTo>
                  <a:pt x="90488" y="228600"/>
                </a:moveTo>
                <a:cubicBezTo>
                  <a:pt x="103630" y="228600"/>
                  <a:pt x="114300" y="239270"/>
                  <a:pt x="114300" y="252413"/>
                </a:cubicBezTo>
                <a:cubicBezTo>
                  <a:pt x="114300" y="265555"/>
                  <a:pt x="103630" y="276225"/>
                  <a:pt x="90488" y="276225"/>
                </a:cubicBezTo>
                <a:cubicBezTo>
                  <a:pt x="77345" y="276225"/>
                  <a:pt x="66675" y="265555"/>
                  <a:pt x="66675" y="252413"/>
                </a:cubicBezTo>
                <a:cubicBezTo>
                  <a:pt x="66675" y="239270"/>
                  <a:pt x="77345" y="228600"/>
                  <a:pt x="90488" y="228600"/>
                </a:cubicBezTo>
                <a:close/>
                <a:moveTo>
                  <a:pt x="228600" y="252413"/>
                </a:moveTo>
                <a:cubicBezTo>
                  <a:pt x="228600" y="239270"/>
                  <a:pt x="239270" y="228600"/>
                  <a:pt x="252413" y="228600"/>
                </a:cubicBezTo>
                <a:cubicBezTo>
                  <a:pt x="265555" y="228600"/>
                  <a:pt x="276225" y="239270"/>
                  <a:pt x="276225" y="252413"/>
                </a:cubicBezTo>
                <a:cubicBezTo>
                  <a:pt x="276225" y="265555"/>
                  <a:pt x="265555" y="276225"/>
                  <a:pt x="252413" y="276225"/>
                </a:cubicBezTo>
                <a:cubicBezTo>
                  <a:pt x="239270" y="276225"/>
                  <a:pt x="228600" y="265555"/>
                  <a:pt x="228600" y="252413"/>
                </a:cubicBezTo>
                <a:close/>
                <a:moveTo>
                  <a:pt x="104775" y="80962"/>
                </a:moveTo>
                <a:cubicBezTo>
                  <a:pt x="104775" y="75724"/>
                  <a:pt x="109061" y="71438"/>
                  <a:pt x="114300" y="71438"/>
                </a:cubicBezTo>
                <a:lnTo>
                  <a:pt x="133350" y="71438"/>
                </a:lnTo>
                <a:cubicBezTo>
                  <a:pt x="138589" y="71438"/>
                  <a:pt x="142875" y="75724"/>
                  <a:pt x="142875" y="80962"/>
                </a:cubicBezTo>
                <a:lnTo>
                  <a:pt x="142875" y="104775"/>
                </a:lnTo>
                <a:lnTo>
                  <a:pt x="166688" y="104775"/>
                </a:lnTo>
                <a:cubicBezTo>
                  <a:pt x="171926" y="104775"/>
                  <a:pt x="176212" y="109061"/>
                  <a:pt x="176212" y="114300"/>
                </a:cubicBezTo>
                <a:lnTo>
                  <a:pt x="176212" y="133350"/>
                </a:lnTo>
                <a:cubicBezTo>
                  <a:pt x="176212" y="138589"/>
                  <a:pt x="171926" y="142875"/>
                  <a:pt x="166688" y="142875"/>
                </a:cubicBezTo>
                <a:lnTo>
                  <a:pt x="142875" y="142875"/>
                </a:lnTo>
                <a:lnTo>
                  <a:pt x="142875" y="166688"/>
                </a:lnTo>
                <a:cubicBezTo>
                  <a:pt x="142875" y="171926"/>
                  <a:pt x="138589" y="176212"/>
                  <a:pt x="133350" y="176212"/>
                </a:cubicBezTo>
                <a:lnTo>
                  <a:pt x="114300" y="176212"/>
                </a:lnTo>
                <a:cubicBezTo>
                  <a:pt x="109061" y="176212"/>
                  <a:pt x="104775" y="171926"/>
                  <a:pt x="104775" y="166688"/>
                </a:cubicBezTo>
                <a:lnTo>
                  <a:pt x="104775" y="142875"/>
                </a:lnTo>
                <a:lnTo>
                  <a:pt x="80962" y="142875"/>
                </a:lnTo>
                <a:cubicBezTo>
                  <a:pt x="75724" y="142875"/>
                  <a:pt x="71438" y="138589"/>
                  <a:pt x="71438" y="133350"/>
                </a:cubicBezTo>
                <a:lnTo>
                  <a:pt x="71438" y="114300"/>
                </a:lnTo>
                <a:cubicBezTo>
                  <a:pt x="71438" y="109061"/>
                  <a:pt x="75724" y="104775"/>
                  <a:pt x="80962" y="104775"/>
                </a:cubicBezTo>
                <a:lnTo>
                  <a:pt x="104775" y="104775"/>
                </a:lnTo>
                <a:lnTo>
                  <a:pt x="104775" y="80962"/>
                </a:ln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939800" y="3924168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Delays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769048" y="4508853"/>
            <a:ext cx="200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11185" y="3881479"/>
            <a:ext cx="3759200" cy="1119272"/>
          </a:xfrm>
          <a:custGeom>
            <a:avLst/>
            <a:gdLst/>
            <a:ahLst/>
            <a:cxnLst/>
            <a:rect l="l" t="t" r="r" b="b"/>
            <a:pathLst>
              <a:path w="3759200" h="9652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863603"/>
                </a:lnTo>
                <a:cubicBezTo>
                  <a:pt x="3759200" y="919713"/>
                  <a:pt x="3713713" y="965200"/>
                  <a:pt x="36576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4367369" y="39494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133350" y="95250"/>
                </a:moveTo>
                <a:cubicBezTo>
                  <a:pt x="133350" y="84736"/>
                  <a:pt x="141886" y="76200"/>
                  <a:pt x="152400" y="76200"/>
                </a:cubicBezTo>
                <a:cubicBezTo>
                  <a:pt x="162914" y="76200"/>
                  <a:pt x="171450" y="84736"/>
                  <a:pt x="171450" y="95250"/>
                </a:cubicBezTo>
                <a:cubicBezTo>
                  <a:pt x="171450" y="105764"/>
                  <a:pt x="162914" y="114300"/>
                  <a:pt x="152400" y="114300"/>
                </a:cubicBezTo>
                <a:cubicBezTo>
                  <a:pt x="141886" y="114300"/>
                  <a:pt x="133350" y="105764"/>
                  <a:pt x="133350" y="95250"/>
                </a:cubicBezTo>
                <a:close/>
                <a:moveTo>
                  <a:pt x="128588" y="133350"/>
                </a:moveTo>
                <a:lnTo>
                  <a:pt x="157163" y="133350"/>
                </a:lnTo>
                <a:cubicBezTo>
                  <a:pt x="165080" y="133350"/>
                  <a:pt x="171450" y="139720"/>
                  <a:pt x="171450" y="147638"/>
                </a:cubicBezTo>
                <a:lnTo>
                  <a:pt x="171450" y="200025"/>
                </a:lnTo>
                <a:lnTo>
                  <a:pt x="176212" y="200025"/>
                </a:lnTo>
                <a:cubicBezTo>
                  <a:pt x="184130" y="200025"/>
                  <a:pt x="190500" y="206395"/>
                  <a:pt x="190500" y="214313"/>
                </a:cubicBezTo>
                <a:cubicBezTo>
                  <a:pt x="190500" y="222230"/>
                  <a:pt x="184130" y="228600"/>
                  <a:pt x="176212" y="228600"/>
                </a:cubicBezTo>
                <a:lnTo>
                  <a:pt x="128588" y="228600"/>
                </a:lnTo>
                <a:cubicBezTo>
                  <a:pt x="120670" y="228600"/>
                  <a:pt x="114300" y="222230"/>
                  <a:pt x="114300" y="214313"/>
                </a:cubicBezTo>
                <a:cubicBezTo>
                  <a:pt x="114300" y="206395"/>
                  <a:pt x="120670" y="200025"/>
                  <a:pt x="128588" y="200025"/>
                </a:cubicBezTo>
                <a:lnTo>
                  <a:pt x="142875" y="200025"/>
                </a:lnTo>
                <a:lnTo>
                  <a:pt x="142875" y="161925"/>
                </a:lnTo>
                <a:lnTo>
                  <a:pt x="128588" y="161925"/>
                </a:lnTo>
                <a:cubicBezTo>
                  <a:pt x="120670" y="161925"/>
                  <a:pt x="114300" y="155555"/>
                  <a:pt x="114300" y="147638"/>
                </a:cubicBezTo>
                <a:cubicBezTo>
                  <a:pt x="114300" y="139720"/>
                  <a:pt x="120670" y="133350"/>
                  <a:pt x="128588" y="133350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4896581" y="3942576"/>
            <a:ext cx="186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Information Gap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681205" y="4603145"/>
            <a:ext cx="2010507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178800" y="3881480"/>
            <a:ext cx="3759200" cy="1096784"/>
          </a:xfrm>
          <a:custGeom>
            <a:avLst/>
            <a:gdLst/>
            <a:ahLst/>
            <a:cxnLst/>
            <a:rect l="l" t="t" r="r" b="b"/>
            <a:pathLst>
              <a:path w="3759200" h="9652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863603"/>
                </a:lnTo>
                <a:cubicBezTo>
                  <a:pt x="3759200" y="919713"/>
                  <a:pt x="3713713" y="965200"/>
                  <a:pt x="36576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26" name="Shape 23"/>
          <p:cNvSpPr/>
          <p:nvPr/>
        </p:nvSpPr>
        <p:spPr>
          <a:xfrm>
            <a:off x="8377985" y="39857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114300"/>
                </a:lnTo>
                <a:cubicBezTo>
                  <a:pt x="304800" y="93285"/>
                  <a:pt x="287715" y="76200"/>
                  <a:pt x="266700" y="76200"/>
                </a:cubicBezTo>
                <a:lnTo>
                  <a:pt x="42863" y="76200"/>
                </a:lnTo>
                <a:cubicBezTo>
                  <a:pt x="34945" y="76200"/>
                  <a:pt x="28575" y="69830"/>
                  <a:pt x="28575" y="61912"/>
                </a:cubicBezTo>
                <a:cubicBezTo>
                  <a:pt x="28575" y="53995"/>
                  <a:pt x="34945" y="47625"/>
                  <a:pt x="42863" y="47625"/>
                </a:cubicBezTo>
                <a:lnTo>
                  <a:pt x="271463" y="47625"/>
                </a:lnTo>
                <a:cubicBezTo>
                  <a:pt x="279380" y="47625"/>
                  <a:pt x="285750" y="41255"/>
                  <a:pt x="285750" y="33338"/>
                </a:cubicBezTo>
                <a:cubicBezTo>
                  <a:pt x="285750" y="25420"/>
                  <a:pt x="279380" y="19050"/>
                  <a:pt x="271463" y="19050"/>
                </a:cubicBezTo>
                <a:lnTo>
                  <a:pt x="38100" y="19050"/>
                </a:lnTo>
                <a:close/>
                <a:moveTo>
                  <a:pt x="247650" y="152400"/>
                </a:moveTo>
                <a:cubicBezTo>
                  <a:pt x="258164" y="152400"/>
                  <a:pt x="266700" y="160936"/>
                  <a:pt x="266700" y="171450"/>
                </a:cubicBezTo>
                <a:cubicBezTo>
                  <a:pt x="266700" y="181964"/>
                  <a:pt x="258164" y="190500"/>
                  <a:pt x="247650" y="190500"/>
                </a:cubicBezTo>
                <a:cubicBezTo>
                  <a:pt x="237136" y="190500"/>
                  <a:pt x="228600" y="181964"/>
                  <a:pt x="228600" y="171450"/>
                </a:cubicBezTo>
                <a:cubicBezTo>
                  <a:pt x="228600" y="160936"/>
                  <a:pt x="237136" y="152400"/>
                  <a:pt x="247650" y="152400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4"/>
          <p:cNvSpPr/>
          <p:nvPr/>
        </p:nvSpPr>
        <p:spPr>
          <a:xfrm>
            <a:off x="8881970" y="3942576"/>
            <a:ext cx="23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 Constraints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578164" y="5724426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Impact: </a:t>
            </a:r>
            <a:r>
              <a:rPr lang="en-US" dirty="0"/>
              <a:t>Delayed treatment, inappropriate treatment choices, financial burden, and preventable complications.</a:t>
            </a:r>
          </a:p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6F9336-BC60-EE91-C4AD-7F773796B6EC}"/>
              </a:ext>
            </a:extLst>
          </p:cNvPr>
          <p:cNvSpPr txBox="1"/>
          <p:nvPr/>
        </p:nvSpPr>
        <p:spPr>
          <a:xfrm>
            <a:off x="443104" y="2904801"/>
            <a:ext cx="3498850" cy="106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dirty="0"/>
              <a:t>Waiting 24-72 hours delays critical treatment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F0F77B-7BEA-4543-99E2-EE6EE7C37C1C}"/>
              </a:ext>
            </a:extLst>
          </p:cNvPr>
          <p:cNvSpPr txBox="1"/>
          <p:nvPr/>
        </p:nvSpPr>
        <p:spPr>
          <a:xfrm>
            <a:off x="4307003" y="2849616"/>
            <a:ext cx="3727450" cy="1170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dirty="0"/>
              <a:t>Patients have difficulty finding suitable medical institutions</a:t>
            </a:r>
            <a:endParaRPr lang="en-US" sz="2400" i="1" dirty="0"/>
          </a:p>
          <a:p>
            <a:pPr>
              <a:lnSpc>
                <a:spcPct val="120000"/>
              </a:lnSpc>
            </a:pPr>
            <a:endParaRPr lang="en-US" sz="24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D95508-57B3-9DB7-3ECD-AFC5C259F905}"/>
              </a:ext>
            </a:extLst>
          </p:cNvPr>
          <p:cNvSpPr txBox="1"/>
          <p:nvPr/>
        </p:nvSpPr>
        <p:spPr>
          <a:xfrm>
            <a:off x="8269403" y="2900736"/>
            <a:ext cx="3257201" cy="1170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dirty="0"/>
              <a:t>Lack of transparent information on treatment costs</a:t>
            </a:r>
            <a:endParaRPr lang="en-US" sz="2400" i="1" dirty="0"/>
          </a:p>
          <a:p>
            <a:pPr>
              <a:lnSpc>
                <a:spcPct val="120000"/>
              </a:lnSpc>
            </a:pPr>
            <a:endParaRPr lang="en-US" sz="24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937585-2B41-B370-6F75-679DBC02A387}"/>
              </a:ext>
            </a:extLst>
          </p:cNvPr>
          <p:cNvSpPr txBox="1"/>
          <p:nvPr/>
        </p:nvSpPr>
        <p:spPr>
          <a:xfrm>
            <a:off x="8287623" y="4175781"/>
            <a:ext cx="3709796" cy="1170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dirty="0"/>
              <a:t>It's difficult to find quality care within a budget.</a:t>
            </a:r>
            <a:endParaRPr lang="en-US" sz="2400" i="1" dirty="0"/>
          </a:p>
          <a:p>
            <a:pPr>
              <a:lnSpc>
                <a:spcPct val="120000"/>
              </a:lnSpc>
            </a:pPr>
            <a:endParaRPr lang="en-US" sz="24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07B99-815A-8131-4B8C-A11DDB3CECE2}"/>
              </a:ext>
            </a:extLst>
          </p:cNvPr>
          <p:cNvSpPr txBox="1"/>
          <p:nvPr/>
        </p:nvSpPr>
        <p:spPr>
          <a:xfrm>
            <a:off x="469681" y="4264254"/>
            <a:ext cx="3299646" cy="366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i="1" dirty="0">
                <a:solidFill>
                  <a:srgbClr val="4A4A4A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Wasting time in critical decision</a:t>
            </a:r>
            <a:endParaRPr lang="en-US" sz="16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86D8C0-8E80-7492-CD2E-FB6516CB7BFE}"/>
              </a:ext>
            </a:extLst>
          </p:cNvPr>
          <p:cNvSpPr txBox="1"/>
          <p:nvPr/>
        </p:nvSpPr>
        <p:spPr>
          <a:xfrm>
            <a:off x="4320008" y="4222299"/>
            <a:ext cx="3759200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i="1" dirty="0"/>
              <a:t>Limited understanding of hospital capabilities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254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RadiologyAI Pro: Complete Solution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8636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Dual AI System Revolutionizing Healthcare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171700"/>
            <a:ext cx="5638800" cy="3175000"/>
          </a:xfrm>
          <a:custGeom>
            <a:avLst/>
            <a:gdLst/>
            <a:ahLst/>
            <a:cxnLst/>
            <a:rect l="l" t="t" r="r" b="b"/>
            <a:pathLst>
              <a:path w="5638800" h="3175000">
                <a:moveTo>
                  <a:pt x="152400" y="0"/>
                </a:moveTo>
                <a:lnTo>
                  <a:pt x="5486400" y="0"/>
                </a:lnTo>
                <a:cubicBezTo>
                  <a:pt x="5570512" y="0"/>
                  <a:pt x="5638800" y="68288"/>
                  <a:pt x="5638800" y="152400"/>
                </a:cubicBezTo>
                <a:lnTo>
                  <a:pt x="5638800" y="3022600"/>
                </a:lnTo>
                <a:cubicBezTo>
                  <a:pt x="5638800" y="3106712"/>
                  <a:pt x="5570512" y="3175000"/>
                  <a:pt x="5486400" y="3175000"/>
                </a:cubicBezTo>
                <a:lnTo>
                  <a:pt x="152400" y="3175000"/>
                </a:lnTo>
                <a:cubicBezTo>
                  <a:pt x="68288" y="3175000"/>
                  <a:pt x="0" y="3106712"/>
                  <a:pt x="0" y="3022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09600" y="24890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238250" y="2476500"/>
            <a:ext cx="3835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Medical Image Analysis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3035141"/>
            <a:ext cx="5029200" cy="2006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AI insights for X-ray, CT, MRI, Ultrasound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Reduces wait time from </a:t>
            </a:r>
            <a:r>
              <a:rPr lang="en-US" sz="1600" dirty="0">
                <a:solidFill>
                  <a:srgbClr val="4A4A4A"/>
                </a:solidFill>
                <a:highlight>
                  <a:srgbClr val="C89F83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24-72h to &lt; 1 min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Powered by Google Gemini 2.0 Flash AI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Generates professional PDF reports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99200" y="2171700"/>
            <a:ext cx="5638800" cy="3175000"/>
          </a:xfrm>
          <a:custGeom>
            <a:avLst/>
            <a:gdLst/>
            <a:ahLst/>
            <a:cxnLst/>
            <a:rect l="l" t="t" r="r" b="b"/>
            <a:pathLst>
              <a:path w="5638800" h="3175000">
                <a:moveTo>
                  <a:pt x="152400" y="0"/>
                </a:moveTo>
                <a:lnTo>
                  <a:pt x="5486400" y="0"/>
                </a:lnTo>
                <a:cubicBezTo>
                  <a:pt x="5570512" y="0"/>
                  <a:pt x="5638800" y="68288"/>
                  <a:pt x="5638800" y="152400"/>
                </a:cubicBezTo>
                <a:lnTo>
                  <a:pt x="5638800" y="3022600"/>
                </a:lnTo>
                <a:cubicBezTo>
                  <a:pt x="5638800" y="3106712"/>
                  <a:pt x="5570512" y="3175000"/>
                  <a:pt x="5486400" y="3175000"/>
                </a:cubicBezTo>
                <a:lnTo>
                  <a:pt x="152400" y="3175000"/>
                </a:lnTo>
                <a:cubicBezTo>
                  <a:pt x="68288" y="3175000"/>
                  <a:pt x="0" y="3106712"/>
                  <a:pt x="0" y="3022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6607175" y="2489041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428625" y="35719"/>
                </a:moveTo>
                <a:cubicBezTo>
                  <a:pt x="428625" y="27459"/>
                  <a:pt x="424383" y="19794"/>
                  <a:pt x="417314" y="15478"/>
                </a:cubicBezTo>
                <a:cubicBezTo>
                  <a:pt x="410245" y="11162"/>
                  <a:pt x="401538" y="10716"/>
                  <a:pt x="394171" y="14436"/>
                </a:cubicBezTo>
                <a:lnTo>
                  <a:pt x="307702" y="57671"/>
                </a:lnTo>
                <a:lnTo>
                  <a:pt x="174203" y="13097"/>
                </a:lnTo>
                <a:cubicBezTo>
                  <a:pt x="168176" y="11088"/>
                  <a:pt x="161702" y="11534"/>
                  <a:pt x="156046" y="14362"/>
                </a:cubicBezTo>
                <a:lnTo>
                  <a:pt x="60796" y="61987"/>
                </a:lnTo>
                <a:cubicBezTo>
                  <a:pt x="52685" y="66080"/>
                  <a:pt x="47625" y="74340"/>
                  <a:pt x="47625" y="83344"/>
                </a:cubicBezTo>
                <a:lnTo>
                  <a:pt x="47625" y="345281"/>
                </a:lnTo>
                <a:cubicBezTo>
                  <a:pt x="47625" y="353541"/>
                  <a:pt x="51867" y="361206"/>
                  <a:pt x="58936" y="365522"/>
                </a:cubicBezTo>
                <a:cubicBezTo>
                  <a:pt x="66005" y="369838"/>
                  <a:pt x="74712" y="370284"/>
                  <a:pt x="82079" y="366564"/>
                </a:cubicBezTo>
                <a:lnTo>
                  <a:pt x="168473" y="323329"/>
                </a:lnTo>
                <a:lnTo>
                  <a:pt x="297433" y="366340"/>
                </a:lnTo>
                <a:cubicBezTo>
                  <a:pt x="294233" y="361578"/>
                  <a:pt x="291108" y="356592"/>
                  <a:pt x="288057" y="351532"/>
                </a:cubicBezTo>
                <a:cubicBezTo>
                  <a:pt x="279871" y="337914"/>
                  <a:pt x="271760" y="322287"/>
                  <a:pt x="265733" y="305544"/>
                </a:cubicBezTo>
                <a:lnTo>
                  <a:pt x="190426" y="280467"/>
                </a:lnTo>
                <a:lnTo>
                  <a:pt x="190426" y="68759"/>
                </a:lnTo>
                <a:lnTo>
                  <a:pt x="285676" y="100533"/>
                </a:lnTo>
                <a:lnTo>
                  <a:pt x="285676" y="174427"/>
                </a:lnTo>
                <a:cubicBezTo>
                  <a:pt x="308744" y="147786"/>
                  <a:pt x="342974" y="130969"/>
                  <a:pt x="380926" y="130969"/>
                </a:cubicBezTo>
                <a:cubicBezTo>
                  <a:pt x="397743" y="130969"/>
                  <a:pt x="413817" y="134243"/>
                  <a:pt x="428551" y="140271"/>
                </a:cubicBezTo>
                <a:lnTo>
                  <a:pt x="428625" y="35719"/>
                </a:lnTo>
                <a:close/>
                <a:moveTo>
                  <a:pt x="381000" y="166688"/>
                </a:moveTo>
                <a:cubicBezTo>
                  <a:pt x="331663" y="166688"/>
                  <a:pt x="291703" y="205978"/>
                  <a:pt x="291703" y="254422"/>
                </a:cubicBezTo>
                <a:cubicBezTo>
                  <a:pt x="291703" y="305693"/>
                  <a:pt x="339403" y="366340"/>
                  <a:pt x="365075" y="395288"/>
                </a:cubicBezTo>
                <a:cubicBezTo>
                  <a:pt x="373707" y="404961"/>
                  <a:pt x="388367" y="404961"/>
                  <a:pt x="396999" y="395288"/>
                </a:cubicBezTo>
                <a:cubicBezTo>
                  <a:pt x="422672" y="366340"/>
                  <a:pt x="470371" y="305693"/>
                  <a:pt x="470371" y="254422"/>
                </a:cubicBezTo>
                <a:cubicBezTo>
                  <a:pt x="470371" y="205978"/>
                  <a:pt x="430411" y="166688"/>
                  <a:pt x="381074" y="166688"/>
                </a:cubicBezTo>
                <a:close/>
                <a:moveTo>
                  <a:pt x="351234" y="255984"/>
                </a:moveTo>
                <a:cubicBezTo>
                  <a:pt x="351234" y="239556"/>
                  <a:pt x="364572" y="226219"/>
                  <a:pt x="381000" y="226219"/>
                </a:cubicBezTo>
                <a:cubicBezTo>
                  <a:pt x="397428" y="226219"/>
                  <a:pt x="410766" y="239556"/>
                  <a:pt x="410766" y="255984"/>
                </a:cubicBezTo>
                <a:cubicBezTo>
                  <a:pt x="410766" y="272412"/>
                  <a:pt x="397428" y="285750"/>
                  <a:pt x="381000" y="285750"/>
                </a:cubicBezTo>
                <a:cubicBezTo>
                  <a:pt x="364572" y="285750"/>
                  <a:pt x="351234" y="272412"/>
                  <a:pt x="351234" y="255984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283450" y="2476500"/>
            <a:ext cx="360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Smart Hospital Finder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604000" y="3035141"/>
            <a:ext cx="5029200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analyzes medical reports (PDF)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Matches patients with best hospitals in Gulbarga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15+ hospitals (Government &amp; Private)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 cost transparency &amp; budget-aware recommendations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52400" y="6299200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Mission: Democratize healthcare through AI tools for instant diagnosis and optimal facility connection.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Medical Image Analysis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254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AI-Powered Diagnostic Assistant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8636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Five Core Capabilities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457200" y="21590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Image Classification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2565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Auto-identifies X-ray/CT/MRI/Ultrasound with confidence scoring.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164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419600" y="21590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X-ray Report Generation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419600" y="2565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quality assessment, detailed findings, clinical impressions, recommendations.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1788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382000" y="21590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CT Scan Interpretation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382000" y="2565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Anatomical analysis, densities, abnormalities, measurements, clinical impressions.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457200" y="48006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MRI Report Generation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57200" y="52070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Sequence identification, signal patterns, structural analysis, differential diagnosis.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164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4419600" y="48006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Ultrasound Analysis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19600" y="52070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Echogenicity patterns, measurements, diagnostic summary, follow-up suggestions.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1788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C89F83">
              <a:alpha val="3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8267700" y="4800600"/>
            <a:ext cx="358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&amp; Tech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382000" y="52070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PDF/Text export, 24/7 availability. Powered by Google Gemini 2.0 Flash.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4986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How Medical Image Analysis Works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3467100"/>
            <a:ext cx="11684000" cy="25400"/>
          </a:xfrm>
          <a:custGeom>
            <a:avLst/>
            <a:gdLst/>
            <a:ahLst/>
            <a:cxnLst/>
            <a:rect l="l" t="t" r="r" b="b"/>
            <a:pathLst>
              <a:path w="11684000" h="25400">
                <a:moveTo>
                  <a:pt x="0" y="0"/>
                </a:moveTo>
                <a:lnTo>
                  <a:pt x="11684000" y="0"/>
                </a:lnTo>
                <a:lnTo>
                  <a:pt x="1168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EAE9A">
              <a:alpha val="50196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460500" y="2540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6B8E67"/>
          </a:solidFill>
          <a:ln w="50800">
            <a:solidFill>
              <a:srgbClr val="FFFFFF">
                <a:alpha val="8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460500" y="2540000"/>
            <a:ext cx="711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68851" y="3505200"/>
            <a:ext cx="17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 Image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3911600"/>
            <a:ext cx="281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 image with optional patient info (JPG, PNG, DICOM).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79900" y="2413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6B8E67"/>
          </a:solidFill>
          <a:ln w="50800">
            <a:solidFill>
              <a:srgbClr val="FFFFFF">
                <a:alpha val="8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279900" y="2413000"/>
            <a:ext cx="711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09841" y="3378200"/>
            <a:ext cx="175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Processing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276600" y="3784600"/>
            <a:ext cx="2819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2.0 Flash analyzes, identifies structures, detects abnormalities.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099300" y="2413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6B8E67"/>
          </a:solidFill>
          <a:ln w="50800">
            <a:solidFill>
              <a:srgbClr val="FFFFFF">
                <a:alpha val="8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099300" y="2413000"/>
            <a:ext cx="711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56667" y="3378200"/>
            <a:ext cx="229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 Generation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096000" y="3784600"/>
            <a:ext cx="2819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Generates assessment, findings, impressions, measurements, recommendations.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918700" y="2413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6B8E67"/>
          </a:solidFill>
          <a:ln w="50800">
            <a:solidFill>
              <a:srgbClr val="FFFFFF">
                <a:alpha val="8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9918700" y="2413000"/>
            <a:ext cx="711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174321" y="3378200"/>
            <a:ext cx="229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Download &amp; Share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915400" y="3784600"/>
            <a:ext cx="2819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Download professional PDF report with disclaimer for doctor consultation.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52400" y="5054600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Benefits: Immediate preliminary insights | Better doctor preparation | Faster emergency decisions | Educational tool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Hospital Finder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873</Words>
  <Application>Microsoft Office PowerPoint</Application>
  <PresentationFormat>Widescreen</PresentationFormat>
  <Paragraphs>166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微软雅黑</vt:lpstr>
      <vt:lpstr>Arial</vt:lpstr>
      <vt:lpstr>MiSans</vt:lpstr>
      <vt:lpstr>Microsoft Himalaya</vt:lpstr>
      <vt:lpstr>Noto Sans SC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RadiologyAI Pro: AI-Powered Healthcare Revolution</dc:title>
  <dc:subject>RadiologyAI Pro: AI-Powered Healthcare Revolution</dc:subject>
  <dc:creator>Kimi</dc:creator>
  <cp:lastModifiedBy>ZAHEER JK</cp:lastModifiedBy>
  <cp:revision>2</cp:revision>
  <dcterms:created xsi:type="dcterms:W3CDTF">2025-11-05T20:53:18Z</dcterms:created>
  <dcterms:modified xsi:type="dcterms:W3CDTF">2025-11-05T21:23:58Z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{"Label":"RadiologyAI Pro: AI-Powered Healthcare Revolution","ContentProducer":"001191110108MACG2KBH8F10000","ProduceID":"d45r6tn6rtp6mi4iaso0","ReservedCode1":"","ContentPropagator":"001191110108MACG2KBH8F20000","PropagateID":"d45r6tn6rtp6mi4iaso0","ReservedCode2":""}</vt:lpwstr>
  </property>
</Properties>
</file>